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88F080A-5A32-4983-9DEA-DB531950404F}">
  <a:tblStyle styleId="{888F080A-5A32-4983-9DEA-DB53195040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slide" Target="slides/slide40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544c5e58ac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544c5e58ac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44c5e58a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44c5e58a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44c5e58a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44c5e58a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44c5e58ac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544c5e58ac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544c5e58ac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544c5e58ac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44c5e58ac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44c5e58ac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44c5e58ac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44c5e58ac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44c5e58a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544c5e58a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44c5e58ac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44c5e58ac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44c5e58ac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544c5e58ac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44c5e58a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44c5e58a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544c5e58ac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544c5e58ac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544c5e58ac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544c5e58ac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544c5e58ac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544c5e58ac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44c5e58ac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44c5e58ac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44c5e58ac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544c5e58ac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544c5e58ac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544c5e58ac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544c5e58a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544c5e58a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544c5e58ac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544c5e58ac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544c5e58a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544c5e58a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544c5e58ac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544c5e58ac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44c5e58a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44c5e58a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544c5e58ac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544c5e58ac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544c5e58ac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544c5e58ac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544c5e58a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544c5e58a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544c5e58ac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544c5e58ac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544c5e58ac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544c5e58ac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544c5e58ac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544c5e58ac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544c5e58ac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544c5e58ac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544c5e58a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544c5e58a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544c5e58ac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544c5e58ac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544c5e58ac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544c5e58ac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544c5e58ac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544c5e58a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544c5e58a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544c5e58a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44c5e58a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544c5e58a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44c5e58a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544c5e58a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44c5e58a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44c5e58a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44c5e58a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544c5e58a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544c5e58a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544c5e58a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25317" y="281175"/>
            <a:ext cx="8093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36879" y="1655519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ctr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b="1" sz="2400">
                <a:solidFill>
                  <a:srgbClr val="002060"/>
                </a:solidFill>
              </a:defRPr>
            </a:lvl1pPr>
            <a:lvl2pPr indent="-2286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536879" y="2127916"/>
            <a:ext cx="4040100" cy="22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ctr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●"/>
              <a:defRPr sz="2400">
                <a:solidFill>
                  <a:srgbClr val="002060"/>
                </a:solidFill>
              </a:defRPr>
            </a:lvl1pPr>
            <a:lvl2pPr indent="-355600" lvl="1" marL="914400" rtl="0" algn="ctr"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000"/>
              <a:buChar char="○"/>
              <a:defRPr sz="2000">
                <a:solidFill>
                  <a:srgbClr val="002060"/>
                </a:solidFill>
              </a:defRPr>
            </a:lvl2pPr>
            <a:lvl3pPr indent="-342900" lvl="2" marL="1371600" rtl="0" algn="ctr"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800"/>
              <a:buChar char="■"/>
              <a:defRPr sz="1800">
                <a:solidFill>
                  <a:srgbClr val="002060"/>
                </a:solidFill>
              </a:defRPr>
            </a:lvl3pPr>
            <a:lvl4pPr indent="-330200" lvl="3" marL="1828800" rtl="0" algn="ctr"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600"/>
              <a:buChar char="●"/>
              <a:defRPr sz="1600">
                <a:solidFill>
                  <a:srgbClr val="002060"/>
                </a:solidFill>
              </a:defRPr>
            </a:lvl4pPr>
            <a:lvl5pPr indent="-330200" lvl="4" marL="2286000" rtl="0" algn="ctr"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600"/>
              <a:buChar char="○"/>
              <a:defRPr sz="1600">
                <a:solidFill>
                  <a:srgbClr val="002060"/>
                </a:solidFill>
              </a:defRPr>
            </a:lvl5pPr>
            <a:lvl6pPr indent="-3302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6pPr>
            <a:lvl7pPr indent="-3302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7pPr>
            <a:lvl8pPr indent="-3302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indent="-3302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600"/>
              <a:buChar char="■"/>
              <a:defRPr sz="1600"/>
            </a:lvl9pPr>
          </a:lstStyle>
          <a:p/>
        </p:txBody>
      </p:sp>
      <p:sp>
        <p:nvSpPr>
          <p:cNvPr id="54" name="Google Shape;54;p13"/>
          <p:cNvSpPr txBox="1"/>
          <p:nvPr>
            <p:ph idx="3" type="body"/>
          </p:nvPr>
        </p:nvSpPr>
        <p:spPr>
          <a:xfrm>
            <a:off x="4572000" y="1655519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ctr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b="1" sz="2400">
                <a:solidFill>
                  <a:srgbClr val="002060"/>
                </a:solidFill>
              </a:defRPr>
            </a:lvl1pPr>
            <a:lvl2pPr indent="-2286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13"/>
          <p:cNvSpPr txBox="1"/>
          <p:nvPr>
            <p:ph idx="4" type="body"/>
          </p:nvPr>
        </p:nvSpPr>
        <p:spPr>
          <a:xfrm>
            <a:off x="4572000" y="2127916"/>
            <a:ext cx="4041900" cy="22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ctr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●"/>
              <a:defRPr sz="2400">
                <a:solidFill>
                  <a:srgbClr val="002060"/>
                </a:solidFill>
              </a:defRPr>
            </a:lvl1pPr>
            <a:lvl2pPr indent="-355600" lvl="1" marL="914400" rtl="0" algn="ctr"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000"/>
              <a:buChar char="○"/>
              <a:defRPr sz="2000">
                <a:solidFill>
                  <a:srgbClr val="002060"/>
                </a:solidFill>
              </a:defRPr>
            </a:lvl2pPr>
            <a:lvl3pPr indent="-342900" lvl="2" marL="1371600" rtl="0" algn="ctr"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800"/>
              <a:buChar char="■"/>
              <a:defRPr sz="1800">
                <a:solidFill>
                  <a:srgbClr val="002060"/>
                </a:solidFill>
              </a:defRPr>
            </a:lvl3pPr>
            <a:lvl4pPr indent="-330200" lvl="3" marL="1828800" rtl="0" algn="ctr"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600"/>
              <a:buChar char="●"/>
              <a:defRPr sz="1600">
                <a:solidFill>
                  <a:srgbClr val="002060"/>
                </a:solidFill>
              </a:defRPr>
            </a:lvl4pPr>
            <a:lvl5pPr indent="-330200" lvl="4" marL="2286000" rtl="0" algn="ctr"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600"/>
              <a:buChar char="○"/>
              <a:defRPr sz="1600">
                <a:solidFill>
                  <a:srgbClr val="002060"/>
                </a:solidFill>
              </a:defRPr>
            </a:lvl5pPr>
            <a:lvl6pPr indent="-3302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6pPr>
            <a:lvl7pPr indent="-3302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7pPr>
            <a:lvl8pPr indent="-3302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indent="-3302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600"/>
              <a:buChar char="■"/>
              <a:defRPr sz="1600"/>
            </a:lvl9pPr>
          </a:lstStyle>
          <a:p/>
        </p:txBody>
      </p:sp>
      <p:sp>
        <p:nvSpPr>
          <p:cNvPr id="56" name="Google Shape;56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wgo.io/tzkuy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nmking.io/index.php/2023/04/09/1182/" TargetMode="External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makerpro.cc/2023/05/mtduino-iot-development-board/?fbclid=IwAR3ZcTu6lU98zsdsnfiNTMCoD-t5FNDXQ_W6DfTNDMw67mhpiaKHrrSncX8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arduino.cc/en/software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twgo.io/zndea" TargetMode="External"/><Relationship Id="rId4" Type="http://schemas.openxmlformats.org/officeDocument/2006/relationships/hyperlink" Target="https://twgo.io/zndea" TargetMode="External"/><Relationship Id="rId5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twgo.io/dcykw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Relationship Id="rId5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mqttgo.io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Relationship Id="rId5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Relationship Id="rId4" Type="http://schemas.openxmlformats.org/officeDocument/2006/relationships/image" Target="../media/image48.png"/><Relationship Id="rId5" Type="http://schemas.openxmlformats.org/officeDocument/2006/relationships/image" Target="../media/image21.png"/><Relationship Id="rId6" Type="http://schemas.openxmlformats.org/officeDocument/2006/relationships/image" Target="../media/image44.png"/><Relationship Id="rId7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twgo.io/nmkfb" TargetMode="External"/><Relationship Id="rId4" Type="http://schemas.openxmlformats.org/officeDocument/2006/relationships/hyperlink" Target="https://twgo.io/nmksp" TargetMode="External"/><Relationship Id="rId5" Type="http://schemas.openxmlformats.org/officeDocument/2006/relationships/hyperlink" Target="https://twgo.io/nmkyt" TargetMode="External"/><Relationship Id="rId6" Type="http://schemas.openxmlformats.org/officeDocument/2006/relationships/hyperlink" Target="https://nmking.io" TargetMode="External"/><Relationship Id="rId7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課程資料下載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hlink"/>
                </a:solidFill>
                <a:uFill>
                  <a:noFill/>
                </a:uFill>
                <a:hlinkClick r:id="rId3"/>
              </a:rPr>
              <a:t>twgo.io/tzkuy</a:t>
            </a:r>
            <a:endParaRPr/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2. NBIoT簡述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8" name="Google Shape;148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NBIoT/CAT Mx </a:t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NBIoT為</a:t>
            </a:r>
            <a:r>
              <a:rPr lang="zh-TW"/>
              <a:t>最新的傳輸技術，透過電信業基地台進行網路傳輸，免除WiFi設定及安裝，「插電即上網」的快速便利。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傳輸慢，但費用便宜，非常適合物聯網傳輸文字數字資訊，關於NBIoT傳輸MQTT的資訊量可參考本文：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https://www.nmking.io/index.php/2023/04/09/1182/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675" y="2712976"/>
            <a:ext cx="7124699" cy="25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525317" y="281175"/>
            <a:ext cx="8093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zh-TW">
                <a:solidFill>
                  <a:srgbClr val="FFFFFF"/>
                </a:solidFill>
              </a:rPr>
              <a:t>LPWAN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457497" y="925688"/>
            <a:ext cx="5794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>
                <a:srgbClr val="002060"/>
              </a:buClr>
              <a:buSzPts val="1500"/>
              <a:buNone/>
            </a:pPr>
            <a:r>
              <a:rPr lang="zh-TW" sz="15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LPWAN（Low-Power Wide-Area Network，低功率廣域網路）</a:t>
            </a:r>
            <a:endParaRPr sz="15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4" name="Google Shape;16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498" y="1450217"/>
            <a:ext cx="8229006" cy="338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NB-IoT和Cat-M1</a:t>
            </a:r>
            <a:endParaRPr/>
          </a:p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11700" y="1152475"/>
            <a:ext cx="8520600" cy="38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0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18"/>
              <a:buAutoNum type="arabicPeriod"/>
            </a:pPr>
            <a:r>
              <a:rPr lang="zh-TW" sz="1817"/>
              <a:t>頻段：NB-IoT使用更低的頻段（700-900），具有較高的穿透性，這對於需要長距離通訊的應用非常有用。Cat-M1使用較高的頻段，這意味著它具有更高的資料速率，並且可以支持更多同時連接的設備。</a:t>
            </a:r>
            <a:endParaRPr sz="1817"/>
          </a:p>
          <a:p>
            <a:pPr indent="-344020" lvl="0" marL="457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18"/>
              <a:buAutoNum type="arabicPeriod"/>
            </a:pPr>
            <a:r>
              <a:rPr lang="zh-TW" sz="1817"/>
              <a:t>資料速率：Cat-M1的最高速率可達1Mbps，而NB-IoT的最高速率為250kbps</a:t>
            </a:r>
            <a:endParaRPr sz="1817"/>
          </a:p>
          <a:p>
            <a:pPr indent="-344020" lvl="0" marL="457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18"/>
              <a:buAutoNum type="arabicPeriod"/>
            </a:pPr>
            <a:r>
              <a:rPr lang="zh-TW" sz="1817"/>
              <a:t>移動性：NBIoT建議不要移動，例如電錶、水表、河流監測等，CatM1則可移動，可以監測車輛等移動性的物體。</a:t>
            </a:r>
            <a:endParaRPr sz="1817"/>
          </a:p>
          <a:p>
            <a:pPr indent="-344020" lvl="0" marL="457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18"/>
              <a:buAutoNum type="arabicPeriod"/>
            </a:pPr>
            <a:r>
              <a:rPr lang="zh-TW" sz="1817"/>
              <a:t>電池壽命：由於NB-IoT使用更低的頻段，電池</a:t>
            </a:r>
            <a:r>
              <a:rPr lang="zh-TW" sz="1817"/>
              <a:t>時效</a:t>
            </a:r>
            <a:r>
              <a:rPr lang="zh-TW" sz="1817"/>
              <a:t>可以更長。Cat-M1需要較多的能源，其電池時效比NB-IoT裝置短。</a:t>
            </a:r>
            <a:endParaRPr sz="1817"/>
          </a:p>
          <a:p>
            <a:pPr indent="-344020" lvl="0" marL="457200" marR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818"/>
              <a:buAutoNum type="arabicPeriod"/>
            </a:pPr>
            <a:r>
              <a:rPr lang="zh-TW" sz="1817"/>
              <a:t>覆蓋範圍： 如果您需要在較偏遠地區或室內使用，NB-IoT可能更好，因為它使用的低頻段訊號可以更深入建築物和地下。</a:t>
            </a:r>
            <a:endParaRPr sz="1817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各種應用</a:t>
            </a:r>
            <a:endParaRPr/>
          </a:p>
        </p:txBody>
      </p:sp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機台運作監測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路邊停車位監測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人流監測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79" name="Google Shape;179;p27"/>
          <p:cNvPicPr preferRelativeResize="0"/>
          <p:nvPr/>
        </p:nvPicPr>
        <p:blipFill rotWithShape="1">
          <a:blip r:embed="rId3">
            <a:alphaModFix/>
          </a:blip>
          <a:srcRect b="4513" l="0" r="0" t="7674"/>
          <a:stretch/>
        </p:blipFill>
        <p:spPr>
          <a:xfrm>
            <a:off x="2244725" y="126200"/>
            <a:ext cx="2441575" cy="46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 rotWithShape="1">
          <a:blip r:embed="rId4">
            <a:alphaModFix/>
          </a:blip>
          <a:srcRect b="20535" l="0" r="0" t="5031"/>
          <a:stretch/>
        </p:blipFill>
        <p:spPr>
          <a:xfrm>
            <a:off x="4892050" y="268326"/>
            <a:ext cx="2792050" cy="45013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820000" dist="114300">
              <a:srgbClr val="000000">
                <a:alpha val="50000"/>
              </a:srgbClr>
            </a:outerShdw>
          </a:effectLst>
        </p:spPr>
      </p:pic>
      <p:pic>
        <p:nvPicPr>
          <p:cNvPr id="181" name="Google Shape;181;p27"/>
          <p:cNvPicPr preferRelativeResize="0"/>
          <p:nvPr/>
        </p:nvPicPr>
        <p:blipFill rotWithShape="1">
          <a:blip r:embed="rId5">
            <a:alphaModFix/>
          </a:blip>
          <a:srcRect b="15108" l="1497" r="12444" t="3531"/>
          <a:stretch/>
        </p:blipFill>
        <p:spPr>
          <a:xfrm>
            <a:off x="7979952" y="1930138"/>
            <a:ext cx="6709100" cy="2733075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22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各家費率比較</a:t>
            </a: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中華</a:t>
            </a:r>
            <a:endParaRPr/>
          </a:p>
        </p:txBody>
      </p:sp>
      <p:sp>
        <p:nvSpPr>
          <p:cNvPr id="188" name="Google Shape;18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0" y="1643650"/>
            <a:ext cx="887730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各家費率比較</a:t>
            </a:r>
            <a:endParaRPr/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遠傳</a:t>
            </a:r>
            <a:endParaRPr/>
          </a:p>
        </p:txBody>
      </p:sp>
      <p:sp>
        <p:nvSpPr>
          <p:cNvPr id="196" name="Google Shape;19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" y="1941900"/>
            <a:ext cx="8782050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各家費率比較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遠傳</a:t>
            </a:r>
            <a:r>
              <a:rPr lang="zh-TW"/>
              <a:t>數據共享方案</a:t>
            </a:r>
            <a:endParaRPr/>
          </a:p>
        </p:txBody>
      </p:sp>
      <p:sp>
        <p:nvSpPr>
          <p:cNvPr id="204" name="Google Shape;20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38" y="1613975"/>
            <a:ext cx="8566726" cy="36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遠傳預付方案</a:t>
            </a:r>
            <a:endParaRPr/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30M/100元</a:t>
            </a:r>
            <a:r>
              <a:rPr lang="zh-TW"/>
              <a:t>，使用期效3年，可加值延續期效3年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內建CPM平台，可即時查詢每張卡流量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此次研習所附遠傳NBIoT卡為買斷，不提供加值，需要查詢流量可透過小妹人工查詢，請加LineID：@nmkingtw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600" y="2504775"/>
            <a:ext cx="4260625" cy="255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3. </a:t>
            </a:r>
            <a:r>
              <a:rPr lang="zh-TW">
                <a:solidFill>
                  <a:srgbClr val="000000"/>
                </a:solidFill>
              </a:rPr>
              <a:t>環境設定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9" name="Google Shape;219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361583" y="1211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MTDuino </a:t>
            </a:r>
            <a:r>
              <a:rPr lang="zh-TW"/>
              <a:t>NBIoT</a:t>
            </a:r>
            <a:endParaRPr/>
          </a:p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311700" y="2684600"/>
            <a:ext cx="8520600" cy="10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5394"/>
              <a:buFont typeface="Arial"/>
              <a:buNone/>
            </a:pPr>
            <a:r>
              <a:rPr lang="zh-TW" sz="6780"/>
              <a:t>尤濬哲</a:t>
            </a:r>
            <a:endParaRPr sz="678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780"/>
              <a:t>(夜市小霸王)</a:t>
            </a:r>
            <a:endParaRPr sz="67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311700" y="3987625"/>
            <a:ext cx="85206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780"/>
              <a:t>主要資料來源：柯大</a:t>
            </a:r>
            <a:endParaRPr sz="67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780"/>
              <a:t>網址：</a:t>
            </a:r>
            <a:r>
              <a:rPr lang="zh-TW" sz="6780" u="sng">
                <a:solidFill>
                  <a:schemeClr val="hlink"/>
                </a:solidFill>
                <a:hlinkClick r:id="rId3"/>
              </a:rPr>
              <a:t>Makerpro</a:t>
            </a:r>
            <a:endParaRPr sz="678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7250" y="4074325"/>
            <a:ext cx="7620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5">
            <a:alphaModFix/>
          </a:blip>
          <a:srcRect b="0" l="0" r="0" t="9861"/>
          <a:stretch/>
        </p:blipFill>
        <p:spPr>
          <a:xfrm>
            <a:off x="2177250" y="2796977"/>
            <a:ext cx="820394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安裝天線</a:t>
            </a:r>
            <a:endParaRPr/>
          </a:p>
        </p:txBody>
      </p:sp>
      <p:sp>
        <p:nvSpPr>
          <p:cNvPr id="226" name="Google Shape;22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插入USB，可偵測到「USB序列裝置」</a:t>
            </a:r>
            <a:endParaRPr/>
          </a:p>
        </p:txBody>
      </p:sp>
      <p:sp>
        <p:nvSpPr>
          <p:cNvPr id="227" name="Google Shape;22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616" y="0"/>
            <a:ext cx="398836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024" y="1714525"/>
            <a:ext cx="3917825" cy="36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/>
          <p:nvPr/>
        </p:nvSpPr>
        <p:spPr>
          <a:xfrm>
            <a:off x="546375" y="4703625"/>
            <a:ext cx="1583700" cy="26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安裝Arduino IDE 2.0</a:t>
            </a:r>
            <a:endParaRPr/>
          </a:p>
        </p:txBody>
      </p:sp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網址：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https://www.arduino.cc/en/software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下載2.0，我自己習慣ZIP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建議解壓縮到根目錄</a:t>
            </a:r>
            <a:br>
              <a:rPr lang="zh-TW">
                <a:solidFill>
                  <a:srgbClr val="FF0000"/>
                </a:solidFill>
              </a:rPr>
            </a:br>
            <a:r>
              <a:rPr lang="zh-TW">
                <a:solidFill>
                  <a:srgbClr val="FF0000"/>
                </a:solidFill>
              </a:rPr>
              <a:t>避免檔案路徑過長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38" name="Google Shape;238;p34"/>
          <p:cNvPicPr preferRelativeResize="0"/>
          <p:nvPr/>
        </p:nvPicPr>
        <p:blipFill rotWithShape="1">
          <a:blip r:embed="rId4">
            <a:alphaModFix/>
          </a:blip>
          <a:srcRect b="0" l="44379" r="0" t="0"/>
          <a:stretch/>
        </p:blipFill>
        <p:spPr>
          <a:xfrm>
            <a:off x="5136550" y="56850"/>
            <a:ext cx="4007449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/>
          <p:nvPr/>
        </p:nvSpPr>
        <p:spPr>
          <a:xfrm>
            <a:off x="6051475" y="1325475"/>
            <a:ext cx="1583700" cy="33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4"/>
          <p:cNvPicPr preferRelativeResize="0"/>
          <p:nvPr/>
        </p:nvPicPr>
        <p:blipFill rotWithShape="1">
          <a:blip r:embed="rId5">
            <a:alphaModFix/>
          </a:blip>
          <a:srcRect b="50704" l="0" r="9812" t="0"/>
          <a:stretch/>
        </p:blipFill>
        <p:spPr>
          <a:xfrm>
            <a:off x="3218075" y="2277200"/>
            <a:ext cx="4007450" cy="25926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1" name="Google Shape;241;p34"/>
          <p:cNvSpPr/>
          <p:nvPr/>
        </p:nvSpPr>
        <p:spPr>
          <a:xfrm>
            <a:off x="3264625" y="3875400"/>
            <a:ext cx="1583700" cy="33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安裝開發板核心</a:t>
            </a:r>
            <a:endParaRPr/>
          </a:p>
        </p:txBody>
      </p:sp>
      <p:sp>
        <p:nvSpPr>
          <p:cNvPr id="247" name="Google Shape;24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點選左側開發板圖示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輸入關鍵字samd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點選Arduino SAMD….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下方的Install</a:t>
            </a:r>
            <a:endParaRPr/>
          </a:p>
        </p:txBody>
      </p:sp>
      <p:sp>
        <p:nvSpPr>
          <p:cNvPr id="248" name="Google Shape;24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49" name="Google Shape;2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113" y="221238"/>
            <a:ext cx="4448175" cy="41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選擇上方開發板</a:t>
            </a:r>
            <a:endParaRPr/>
          </a:p>
        </p:txBody>
      </p:sp>
      <p:sp>
        <p:nvSpPr>
          <p:cNvPr id="255" name="Google Shape;25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選擇正確的開發版及Port編號後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57" name="Google Shape;2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025" y="587550"/>
            <a:ext cx="5357524" cy="372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基礎Blink閃耀測試</a:t>
            </a:r>
            <a:endParaRPr/>
          </a:p>
        </p:txBody>
      </p:sp>
      <p:sp>
        <p:nvSpPr>
          <p:cNvPr id="263" name="Google Shape;26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開啟範例程式Blink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直接上傳即可看到LED閃耀</a:t>
            </a:r>
            <a:endParaRPr/>
          </a:p>
        </p:txBody>
      </p:sp>
      <p:sp>
        <p:nvSpPr>
          <p:cNvPr id="264" name="Google Shape;26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075" y="710750"/>
            <a:ext cx="596265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500" y="2372871"/>
            <a:ext cx="1502275" cy="24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六軸感測器測試</a:t>
            </a:r>
            <a:endParaRPr/>
          </a:p>
        </p:txBody>
      </p:sp>
      <p:sp>
        <p:nvSpPr>
          <p:cNvPr id="272" name="Google Shape;27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安裝程式庫</a:t>
            </a:r>
            <a:r>
              <a:rPr lang="zh-TW">
                <a:solidFill>
                  <a:srgbClr val="FF0000"/>
                </a:solidFill>
              </a:rPr>
              <a:t>Arduino_LSM6DS3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使用範例程式即可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74" name="Google Shape;2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019888"/>
            <a:ext cx="40767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600" y="445027"/>
            <a:ext cx="4169700" cy="39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4. NBIoT傳輸 MQTT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1" name="Google Shape;281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NBIoT</a:t>
            </a:r>
            <a:r>
              <a:rPr lang="zh-TW"/>
              <a:t>連線</a:t>
            </a:r>
            <a:endParaRPr/>
          </a:p>
        </p:txBody>
      </p:sp>
      <p:sp>
        <p:nvSpPr>
          <p:cNvPr id="288" name="Google Shape;28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NBIoT</a:t>
            </a:r>
            <a:r>
              <a:rPr lang="zh-TW"/>
              <a:t>插上SIM卡即可連線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NBIoT以Serial2進行連接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90" name="Google Shape;2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617163" y="1078750"/>
            <a:ext cx="4391025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0"/>
          <p:cNvSpPr/>
          <p:nvPr/>
        </p:nvSpPr>
        <p:spPr>
          <a:xfrm>
            <a:off x="6643775" y="1723525"/>
            <a:ext cx="1117500" cy="64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rgbClr val="FF0000"/>
                </a:solidFill>
              </a:rPr>
              <a:t>缺角</a:t>
            </a:r>
            <a:endParaRPr b="1" sz="2700">
              <a:solidFill>
                <a:srgbClr val="FF0000"/>
              </a:solidFill>
            </a:endParaRPr>
          </a:p>
        </p:txBody>
      </p:sp>
      <p:cxnSp>
        <p:nvCxnSpPr>
          <p:cNvPr id="292" name="Google Shape;292;p40"/>
          <p:cNvCxnSpPr>
            <a:stCxn id="291" idx="1"/>
          </p:cNvCxnSpPr>
          <p:nvPr/>
        </p:nvCxnSpPr>
        <p:spPr>
          <a:xfrm rot="10800000">
            <a:off x="6046775" y="1630825"/>
            <a:ext cx="597000" cy="414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93" name="Google Shape;293;p40"/>
          <p:cNvGraphicFramePr/>
          <p:nvPr/>
        </p:nvGraphicFramePr>
        <p:xfrm>
          <a:off x="703100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{888F080A-5A32-4983-9DEA-DB531950404F}</a:tableStyleId>
              </a:tblPr>
              <a:tblGrid>
                <a:gridCol w="1073900"/>
                <a:gridCol w="1073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NBIoT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ARM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TX RX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Serial2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Power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26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RST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27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手動上傳測試</a:t>
            </a:r>
            <a:endParaRPr/>
          </a:p>
        </p:txBody>
      </p:sp>
      <p:sp>
        <p:nvSpPr>
          <p:cNvPr id="299" name="Google Shape;29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範例程式：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3"/>
              </a:rPr>
              <a:t>twgo.io/znde</a:t>
            </a:r>
            <a:r>
              <a:rPr lang="zh-TW" sz="2200" u="sng">
                <a:solidFill>
                  <a:schemeClr val="hlink"/>
                </a:solidFill>
                <a:hlinkClick r:id="rId4"/>
              </a:rPr>
              <a:t>a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完成後，可以用AT模式溝通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要記得轉換為CR模式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輸入ATI獲得回應資訊</a:t>
            </a:r>
            <a:endParaRPr/>
          </a:p>
        </p:txBody>
      </p:sp>
      <p:sp>
        <p:nvSpPr>
          <p:cNvPr id="300" name="Google Shape;30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01" name="Google Shape;30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800" y="143575"/>
            <a:ext cx="5789624" cy="17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1"/>
          <p:cNvSpPr/>
          <p:nvPr/>
        </p:nvSpPr>
        <p:spPr>
          <a:xfrm>
            <a:off x="3205075" y="402750"/>
            <a:ext cx="5968500" cy="33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常用AT命令（完整AT命令手冊</a:t>
            </a:r>
            <a:r>
              <a:rPr lang="zh-TW" u="sng">
                <a:solidFill>
                  <a:schemeClr val="hlink"/>
                </a:solidFill>
                <a:hlinkClick r:id="rId3"/>
              </a:rPr>
              <a:t>twgo.io/dcykw</a:t>
            </a:r>
            <a:r>
              <a:rPr lang="zh-TW"/>
              <a:t>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2"/>
          <p:cNvSpPr txBox="1"/>
          <p:nvPr>
            <p:ph idx="1" type="body"/>
          </p:nvPr>
        </p:nvSpPr>
        <p:spPr>
          <a:xfrm>
            <a:off x="311700" y="1152475"/>
            <a:ext cx="8520600" cy="40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ATI</a:t>
            </a:r>
            <a:r>
              <a:rPr lang="zh-TW"/>
              <a:t>：詢問模組資訊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AT+CIMI</a:t>
            </a:r>
            <a:r>
              <a:rPr lang="zh-TW"/>
              <a:t>：查詢 SIM 卡 IMSI 資訊</a:t>
            </a:r>
            <a:br>
              <a:rPr lang="zh-TW"/>
            </a:br>
            <a:r>
              <a:rPr lang="zh-TW"/>
              <a:t>回覆：466011******4，此為SIM卡編號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AT+CPIN?</a:t>
            </a:r>
            <a:r>
              <a:rPr lang="zh-TW"/>
              <a:t>：查詢SIM卡Pin碼</a:t>
            </a:r>
            <a:br>
              <a:rPr lang="zh-TW"/>
            </a:br>
            <a:r>
              <a:rPr lang="zh-TW"/>
              <a:t>回覆：+CPIN: READY</a:t>
            </a:r>
            <a:br>
              <a:rPr lang="zh-TW"/>
            </a:br>
            <a:r>
              <a:rPr lang="zh-TW"/>
              <a:t>解說：Ready代表無鎖，SIMPIN代表鎖碼</a:t>
            </a:r>
            <a:r>
              <a:rPr lang="zh-TW"/>
              <a:t>，ERROR代表沒有SIM卡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AT+CPIN=“xxxx"</a:t>
            </a:r>
            <a:r>
              <a:rPr lang="zh-TW"/>
              <a:t>：輸入PIN碼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AT+QGPSCFG="priority",1</a:t>
            </a:r>
            <a:b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</a:br>
            <a:r>
              <a:rPr lang="zh-TW"/>
              <a:t>解說：改變優先權為NBIoT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AT+CSQ</a:t>
            </a:r>
            <a:r>
              <a:rPr lang="zh-TW"/>
              <a:t>：查詢訊號強度</a:t>
            </a:r>
            <a:br>
              <a:rPr lang="zh-TW"/>
            </a:br>
            <a:r>
              <a:rPr lang="zh-TW"/>
              <a:t>回覆：+CSQ:31, 99</a:t>
            </a:r>
            <a:br>
              <a:rPr lang="zh-TW"/>
            </a:br>
            <a:r>
              <a:rPr lang="zh-TW"/>
              <a:t>解說：其中-113+(31*2)=-51，表示很好，一般介於-50~-100之間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AT+CEREG?</a:t>
            </a:r>
            <a:r>
              <a:rPr lang="zh-TW"/>
              <a:t>：是否註冊基地台成功</a:t>
            </a:r>
            <a:br>
              <a:rPr lang="zh-TW"/>
            </a:br>
            <a:r>
              <a:rPr lang="zh-TW"/>
              <a:t>回覆：+CEREG: 0,1，代表註冊成功，其餘都為失敗，需要再等候一段時間</a:t>
            </a:r>
            <a:endParaRPr/>
          </a:p>
        </p:txBody>
      </p:sp>
      <p:sp>
        <p:nvSpPr>
          <p:cNvPr id="309" name="Google Shape;30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本日課程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/>
              <a:t>規格概述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/>
              <a:t>NBIoT簡述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/>
              <a:t>環境設定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/>
              <a:t>NBIoT MQTT傳輸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/>
              <a:t>GPS定位及傳輸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/>
              <a:t>案例：自動定位及地圖追蹤</a:t>
            </a:r>
            <a:endParaRPr sz="2400"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471" y="774800"/>
            <a:ext cx="4373676" cy="30046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MQTT指令（HTTP指令請自行參考手冊）</a:t>
            </a:r>
            <a:endParaRPr/>
          </a:p>
        </p:txBody>
      </p:sp>
      <p:sp>
        <p:nvSpPr>
          <p:cNvPr id="315" name="Google Shape;315;p43"/>
          <p:cNvSpPr txBox="1"/>
          <p:nvPr>
            <p:ph idx="1" type="body"/>
          </p:nvPr>
        </p:nvSpPr>
        <p:spPr>
          <a:xfrm>
            <a:off x="311700" y="1152475"/>
            <a:ext cx="8520600" cy="3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/>
              <a:t>建立連線</a:t>
            </a:r>
            <a:r>
              <a:rPr lang="zh-TW"/>
              <a:t>AT+QMTOPEN</a:t>
            </a:r>
            <a:br>
              <a:rPr lang="zh-TW"/>
            </a:b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AT+QMTOPEN=0,"mqttgo.io",1883</a:t>
            </a:r>
            <a:br>
              <a:rPr lang="zh-TW"/>
            </a:br>
            <a:r>
              <a:rPr lang="zh-TW"/>
              <a:t>                        mqttid, server name or ip, port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       </a:t>
            </a:r>
            <a:r>
              <a:rPr b="1" lang="zh-TW">
                <a:solidFill>
                  <a:srgbClr val="FF0000"/>
                </a:solidFill>
              </a:rPr>
              <a:t>1~2之間操作時間需要在10秒內</a:t>
            </a:r>
            <a:endParaRPr b="1">
              <a:solidFill>
                <a:srgbClr val="FF0000"/>
              </a:solidFill>
            </a:endParaRPr>
          </a:p>
          <a:p>
            <a:pPr indent="-317182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zh-TW"/>
              <a:t>開啟連線AT+QMTCONN</a:t>
            </a:r>
            <a:br>
              <a:rPr lang="zh-TW"/>
            </a:b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AT+QMTCONN=0,"ClientID亂碼","帳號","密碼"</a:t>
            </a:r>
            <a:endParaRPr/>
          </a:p>
          <a:p>
            <a:pPr indent="-31718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/>
              <a:t>推播訊息(送信)：AT+QMTPUBEX</a:t>
            </a:r>
            <a:br>
              <a:rPr lang="zh-TW"/>
            </a:b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AT+QMTPUBEX</a:t>
            </a: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=</a:t>
            </a: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0,0,0,0,"yourTopic","28"</a:t>
            </a:r>
            <a:br>
              <a:rPr lang="zh-TW"/>
            </a:br>
            <a:r>
              <a:rPr lang="zh-TW"/>
              <a:t>                       mqttid, msgid=0, qos, retain, topic, content</a:t>
            </a:r>
            <a:endParaRPr/>
          </a:p>
          <a:p>
            <a:pPr indent="-31718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/>
              <a:t>訂閱訊息：</a:t>
            </a:r>
            <a:r>
              <a:rPr lang="zh-TW"/>
              <a:t>AT+QMTSUB</a:t>
            </a:r>
            <a:br>
              <a:rPr lang="zh-TW"/>
            </a:b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AT+QMTSUB=0,msgid需不同,"</a:t>
            </a: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yourTopic"</a:t>
            </a: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,0</a:t>
            </a:r>
            <a:br>
              <a:rPr lang="zh-TW"/>
            </a:br>
            <a:r>
              <a:rPr lang="zh-TW"/>
              <a:t>                       mqttid, msgid, topic, qos</a:t>
            </a:r>
            <a:endParaRPr/>
          </a:p>
        </p:txBody>
      </p:sp>
      <p:sp>
        <p:nvSpPr>
          <p:cNvPr id="316" name="Google Shape;31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17" name="Google Shape;3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776" y="1054101"/>
            <a:ext cx="3104825" cy="162129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8" name="Google Shape;31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5763" y="2906088"/>
            <a:ext cx="2962275" cy="7334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9" name="Google Shape;31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5775" y="3780475"/>
            <a:ext cx="2895600" cy="12763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MQTTGO</a:t>
            </a:r>
            <a:r>
              <a:rPr lang="zh-TW"/>
              <a:t>儀表板 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mqttgo.io</a:t>
            </a:r>
            <a:endParaRPr/>
          </a:p>
        </p:txBody>
      </p:sp>
      <p:sp>
        <p:nvSpPr>
          <p:cNvPr id="325" name="Google Shape;325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27" name="Google Shape;32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75" y="1090125"/>
            <a:ext cx="5367926" cy="20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7" y="2045278"/>
            <a:ext cx="4113700" cy="296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4"/>
          <p:cNvSpPr/>
          <p:nvPr/>
        </p:nvSpPr>
        <p:spPr>
          <a:xfrm>
            <a:off x="1624950" y="2086075"/>
            <a:ext cx="1385700" cy="542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4"/>
          <p:cNvSpPr txBox="1"/>
          <p:nvPr/>
        </p:nvSpPr>
        <p:spPr>
          <a:xfrm>
            <a:off x="1624950" y="2571750"/>
            <a:ext cx="222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每個儀表板須使用不同ID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5. GPS定位及追蹤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6" name="Google Shape;336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內建GPS存取</a:t>
            </a:r>
            <a:endParaRPr/>
          </a:p>
        </p:txBody>
      </p:sp>
      <p:sp>
        <p:nvSpPr>
          <p:cNvPr id="343" name="Google Shape;343;p46"/>
          <p:cNvSpPr txBox="1"/>
          <p:nvPr>
            <p:ph idx="1" type="body"/>
          </p:nvPr>
        </p:nvSpPr>
        <p:spPr>
          <a:xfrm>
            <a:off x="311700" y="1152475"/>
            <a:ext cx="87096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注意事項：GPS與NBIoT無法同時使用，因此必須使用優先權管理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轉換為GPS優先：</a:t>
            </a: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AT+QGPSCFG="priority",0</a:t>
            </a:r>
            <a:b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</a:br>
            <a:r>
              <a:rPr lang="zh-TW"/>
              <a:t>0：GPS優先、1：NBIOT優先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啟動GPS模組，須等候約30秒：</a:t>
            </a: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AT+QGPS=1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詢問座標：</a:t>
            </a: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AT+QGPSLOC=1</a:t>
            </a:r>
            <a:b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</a:br>
            <a:b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</a:b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                時間        緯度             經度          精度,海拔                    日期,衛星數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GGA格式：</a:t>
            </a: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AT+QGPSGNMEA="GGA"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轉換為NBIoT優先：</a:t>
            </a: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AT+QGPSCFG="priority",1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關閉GPS：</a:t>
            </a:r>
            <a:r>
              <a:rPr lang="zh-TW">
                <a:solidFill>
                  <a:schemeClr val="lt1"/>
                </a:solidFill>
                <a:highlight>
                  <a:schemeClr val="dk1"/>
                </a:highlight>
              </a:rPr>
              <a:t>AT+QGPSEND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344" name="Google Shape;34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45" name="Google Shape;3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75" y="2900775"/>
            <a:ext cx="7459675" cy="53364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GGA</a:t>
            </a:r>
            <a:r>
              <a:rPr lang="zh-TW"/>
              <a:t>格式</a:t>
            </a:r>
            <a:endParaRPr/>
          </a:p>
        </p:txBody>
      </p:sp>
      <p:sp>
        <p:nvSpPr>
          <p:cNvPr id="351" name="Google Shape;351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53" name="Google Shape;3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75" y="1983300"/>
            <a:ext cx="3914550" cy="30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382" y="1017725"/>
            <a:ext cx="8897625" cy="71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5" name="Google Shape;35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2263" y="2396238"/>
            <a:ext cx="3667125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解析GPS（</a:t>
            </a:r>
            <a:r>
              <a:rPr lang="zh-TW"/>
              <a:t>AT+QGPSLOC=1</a:t>
            </a:r>
            <a:r>
              <a:rPr lang="zh-TW"/>
              <a:t>）</a:t>
            </a:r>
            <a:endParaRPr/>
          </a:p>
        </p:txBody>
      </p:sp>
      <p:sp>
        <p:nvSpPr>
          <p:cNvPr id="361" name="Google Shape;361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075113.0,</a:t>
            </a:r>
            <a:r>
              <a:rPr lang="zh-TW">
                <a:solidFill>
                  <a:srgbClr val="FF0000"/>
                </a:solidFill>
              </a:rPr>
              <a:t>2259.148748</a:t>
            </a:r>
            <a:r>
              <a:rPr lang="zh-TW"/>
              <a:t>,N,</a:t>
            </a:r>
            <a:r>
              <a:rPr lang="zh-TW">
                <a:solidFill>
                  <a:srgbClr val="00FF00"/>
                </a:solidFill>
              </a:rPr>
              <a:t>12014.724581</a:t>
            </a:r>
            <a:r>
              <a:rPr lang="zh-TW"/>
              <a:t>,E,2.0,62.1,3,0.00,0.0,0.0,230623,08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                22+59.148748/60=22.985812，N＝&gt;  </a:t>
            </a:r>
            <a:r>
              <a:rPr lang="zh-TW">
                <a:solidFill>
                  <a:srgbClr val="FF0000"/>
                </a:solidFill>
              </a:rPr>
              <a:t>+</a:t>
            </a:r>
            <a:r>
              <a:rPr lang="zh-TW">
                <a:solidFill>
                  <a:srgbClr val="FF0000"/>
                </a:solidFill>
              </a:rPr>
              <a:t>22.985812</a:t>
            </a:r>
            <a:endParaRPr>
              <a:solidFill>
                <a:srgbClr val="FF0000"/>
              </a:solidFill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  120+14.724581/60=120.24541，E＝&gt;  </a:t>
            </a:r>
            <a:r>
              <a:rPr lang="zh-TW">
                <a:solidFill>
                  <a:srgbClr val="00FF00"/>
                </a:solidFill>
              </a:rPr>
              <a:t>+120.24541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組合緯度經度＝&gt;</a:t>
            </a:r>
            <a:r>
              <a:rPr lang="zh-TW">
                <a:solidFill>
                  <a:srgbClr val="FF0000"/>
                </a:solidFill>
              </a:rPr>
              <a:t>+22.985812,+120.24541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放置到Googlemap中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2" name="Google Shape;36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63" name="Google Shape;36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677" y="2478219"/>
            <a:ext cx="4449647" cy="25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MQTTGO</a:t>
            </a:r>
            <a:r>
              <a:rPr lang="zh-TW"/>
              <a:t>地圖儀表板</a:t>
            </a:r>
            <a:endParaRPr/>
          </a:p>
        </p:txBody>
      </p:sp>
      <p:sp>
        <p:nvSpPr>
          <p:cNvPr id="369" name="Google Shape;369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訂閱資訊前綴 「GPS@緯度,經度」即可有地圖呈現，前例可自己推播到訂閱進行測試，方式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GPS@+22.985812,+120.24541</a:t>
            </a:r>
            <a:endParaRPr/>
          </a:p>
        </p:txBody>
      </p:sp>
      <p:sp>
        <p:nvSpPr>
          <p:cNvPr id="370" name="Google Shape;37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71" name="Google Shape;3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398" y="1780400"/>
            <a:ext cx="5212650" cy="332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6.</a:t>
            </a:r>
            <a:r>
              <a:rPr lang="zh-TW">
                <a:solidFill>
                  <a:srgbClr val="000000"/>
                </a:solidFill>
              </a:rPr>
              <a:t>自動定位及地圖追蹤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77" name="Google Shape;377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9" name="Google Shape;379;p50"/>
          <p:cNvSpPr/>
          <p:nvPr/>
        </p:nvSpPr>
        <p:spPr>
          <a:xfrm>
            <a:off x="5664925" y="4237025"/>
            <a:ext cx="1583700" cy="33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DHT11</a:t>
            </a:r>
            <a:r>
              <a:rPr lang="zh-TW"/>
              <a:t>溫濕度</a:t>
            </a:r>
            <a:endParaRPr/>
          </a:p>
        </p:txBody>
      </p:sp>
      <p:sp>
        <p:nvSpPr>
          <p:cNvPr id="385" name="Google Shape;385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安裝SimpleDHT程式庫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載入範例 DHT11default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修改腳位即可上傳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依照下圖，我們選用21（A7）</a:t>
            </a:r>
            <a:endParaRPr/>
          </a:p>
        </p:txBody>
      </p:sp>
      <p:sp>
        <p:nvSpPr>
          <p:cNvPr id="386" name="Google Shape;38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87" name="Google Shape;38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48" y="129448"/>
            <a:ext cx="2296625" cy="25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1449" y="222771"/>
            <a:ext cx="2013750" cy="2345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1"/>
          <p:cNvPicPr preferRelativeResize="0"/>
          <p:nvPr/>
        </p:nvPicPr>
        <p:blipFill rotWithShape="1">
          <a:blip r:embed="rId5">
            <a:alphaModFix/>
          </a:blip>
          <a:srcRect b="15564" l="21949" r="35381" t="44072"/>
          <a:stretch/>
        </p:blipFill>
        <p:spPr>
          <a:xfrm>
            <a:off x="5329300" y="2980725"/>
            <a:ext cx="3238051" cy="207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1"/>
          <p:cNvPicPr preferRelativeResize="0"/>
          <p:nvPr/>
        </p:nvPicPr>
        <p:blipFill rotWithShape="1">
          <a:blip r:embed="rId6">
            <a:alphaModFix/>
          </a:blip>
          <a:srcRect b="0" l="15375" r="-1903" t="0"/>
          <a:stretch/>
        </p:blipFill>
        <p:spPr>
          <a:xfrm rot="-5400000">
            <a:off x="3480100" y="3098550"/>
            <a:ext cx="1134675" cy="256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Google Shape;391;p51"/>
          <p:cNvCxnSpPr/>
          <p:nvPr/>
        </p:nvCxnSpPr>
        <p:spPr>
          <a:xfrm flipH="1">
            <a:off x="4943175" y="4562875"/>
            <a:ext cx="754500" cy="45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202124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92" name="Google Shape;392;p51"/>
          <p:cNvCxnSpPr/>
          <p:nvPr/>
        </p:nvCxnSpPr>
        <p:spPr>
          <a:xfrm rot="10800000">
            <a:off x="4899550" y="4162300"/>
            <a:ext cx="810600" cy="18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93" name="Google Shape;393;p51"/>
          <p:cNvCxnSpPr/>
          <p:nvPr/>
        </p:nvCxnSpPr>
        <p:spPr>
          <a:xfrm flipH="1">
            <a:off x="4930600" y="3950200"/>
            <a:ext cx="735900" cy="4614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394" name="Google Shape;394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0797" y="3274397"/>
            <a:ext cx="2054750" cy="1081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自動傳輸完整程式</a:t>
            </a:r>
            <a:endParaRPr/>
          </a:p>
        </p:txBody>
      </p:sp>
      <p:sp>
        <p:nvSpPr>
          <p:cNvPr id="400" name="Google Shape;400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模組化設計，大部分NBIoT及GPS功能都以完成模組化，可快速呼叫使用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主流程都有清楚標示，閱讀容易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趕快來體驗看看～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02" name="Google Shape;40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971" y="1707479"/>
            <a:ext cx="5562699" cy="301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研習套件包裝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zh-TW" sz="2200"/>
              <a:t>MTDuino BG77</a:t>
            </a:r>
            <a:endParaRPr sz="2200"/>
          </a:p>
          <a:p>
            <a:pPr indent="-3683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zh-TW" sz="2200"/>
              <a:t>MTDuino BG77</a:t>
            </a:r>
            <a:r>
              <a:rPr lang="zh-TW" sz="2200"/>
              <a:t>開發版</a:t>
            </a:r>
            <a:endParaRPr sz="2200"/>
          </a:p>
          <a:p>
            <a:pPr indent="-3683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zh-TW" sz="2200"/>
              <a:t>NBIoT</a:t>
            </a:r>
            <a:r>
              <a:rPr lang="zh-TW" sz="2200"/>
              <a:t>貼片天線（800~960Mhz）</a:t>
            </a:r>
            <a:endParaRPr sz="2200"/>
          </a:p>
          <a:p>
            <a:pPr indent="-3683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zh-TW" sz="2200"/>
              <a:t>GPS陶瓷天線</a:t>
            </a:r>
            <a:endParaRPr sz="2200"/>
          </a:p>
          <a:p>
            <a:pPr indent="-3683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zh-TW" sz="2200"/>
              <a:t>遠傳NBIoT 30M/3年/100元 預付卡</a:t>
            </a:r>
            <a:endParaRPr sz="2200"/>
          </a:p>
          <a:p>
            <a:pPr indent="-3683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zh-TW" sz="2200"/>
              <a:t>麵包版</a:t>
            </a:r>
            <a:endParaRPr sz="2200"/>
          </a:p>
          <a:p>
            <a:pPr indent="-3683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zh-TW" sz="2200"/>
              <a:t>DHT11</a:t>
            </a:r>
            <a:endParaRPr sz="2200"/>
          </a:p>
          <a:p>
            <a:pPr indent="-3683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zh-TW" sz="2200"/>
              <a:t>LED燈</a:t>
            </a:r>
            <a:endParaRPr sz="2200"/>
          </a:p>
          <a:p>
            <a:pPr indent="-3683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zh-TW" sz="2200"/>
              <a:t>USB線</a:t>
            </a:r>
            <a:endParaRPr sz="2200"/>
          </a:p>
          <a:p>
            <a:pPr indent="-3683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zh-TW" sz="2200"/>
              <a:t>包裝盒</a:t>
            </a:r>
            <a:endParaRPr sz="22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 txBox="1"/>
          <p:nvPr>
            <p:ph type="ctrTitle"/>
          </p:nvPr>
        </p:nvSpPr>
        <p:spPr>
          <a:xfrm>
            <a:off x="523000" y="452000"/>
            <a:ext cx="4863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900">
                <a:solidFill>
                  <a:schemeClr val="lt2"/>
                </a:solidFill>
              </a:rPr>
              <a:t>尤濬哲（夜市小霸王）</a:t>
            </a:r>
            <a:endParaRPr sz="2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900">
                <a:solidFill>
                  <a:schemeClr val="lt2"/>
                </a:solidFill>
              </a:rPr>
              <a:t>專長：AI、IoT、通訊、整合</a:t>
            </a:r>
            <a:endParaRPr sz="2900">
              <a:solidFill>
                <a:schemeClr val="lt2"/>
              </a:solidFill>
            </a:endParaRPr>
          </a:p>
        </p:txBody>
      </p:sp>
      <p:sp>
        <p:nvSpPr>
          <p:cNvPr id="408" name="Google Shape;408;p53"/>
          <p:cNvSpPr txBox="1"/>
          <p:nvPr>
            <p:ph idx="1" type="subTitle"/>
          </p:nvPr>
        </p:nvSpPr>
        <p:spPr>
          <a:xfrm>
            <a:off x="638325" y="2504600"/>
            <a:ext cx="7807500" cy="20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solidFill>
                  <a:schemeClr val="dk1"/>
                </a:solidFill>
              </a:rPr>
              <a:t>FB：</a:t>
            </a:r>
            <a:r>
              <a:rPr lang="zh-TW" sz="27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twgo.io/nmkfb</a:t>
            </a:r>
            <a:endParaRPr sz="2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/>
              <a:t>蝦皮：</a:t>
            </a:r>
            <a:r>
              <a:rPr lang="zh-TW" sz="2700" u="sng">
                <a:solidFill>
                  <a:schemeClr val="hlink"/>
                </a:solidFill>
                <a:hlinkClick r:id="rId4"/>
              </a:rPr>
              <a:t>twgo.io/nmksp</a:t>
            </a:r>
            <a:endParaRPr sz="2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/>
              <a:t>YT：</a:t>
            </a:r>
            <a:r>
              <a:rPr lang="zh-TW" sz="2700" u="sng">
                <a:solidFill>
                  <a:schemeClr val="hlink"/>
                </a:solidFill>
                <a:hlinkClick r:id="rId5"/>
              </a:rPr>
              <a:t>twgo.io/nmkyt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solidFill>
                  <a:schemeClr val="dk1"/>
                </a:solidFill>
              </a:rPr>
              <a:t>官方網：</a:t>
            </a:r>
            <a:r>
              <a:rPr lang="zh-TW" sz="2700" u="sng">
                <a:solidFill>
                  <a:schemeClr val="hlink"/>
                </a:solidFill>
                <a:hlinkClick r:id="rId6"/>
              </a:rPr>
              <a:t>nmking.io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solidFill>
                  <a:schemeClr val="dk1"/>
                </a:solidFill>
              </a:rPr>
              <a:t>官方Line：@nmkingtw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409" name="Google Shape;40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10" name="Google Shape;410;p53"/>
          <p:cNvPicPr preferRelativeResize="0"/>
          <p:nvPr/>
        </p:nvPicPr>
        <p:blipFill rotWithShape="1">
          <a:blip r:embed="rId7">
            <a:alphaModFix/>
          </a:blip>
          <a:srcRect b="4269" l="0" r="5338" t="0"/>
          <a:stretch/>
        </p:blipFill>
        <p:spPr>
          <a:xfrm>
            <a:off x="5581700" y="1418974"/>
            <a:ext cx="2210800" cy="22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5588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AutoNum type="arabicPeriod"/>
            </a:pPr>
            <a:r>
              <a:rPr lang="zh-TW">
                <a:solidFill>
                  <a:srgbClr val="000000"/>
                </a:solidFill>
              </a:rPr>
              <a:t>規格概述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MTDuino IOT開發板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45x18mm </a:t>
            </a:r>
            <a:r>
              <a:rPr lang="zh-TW"/>
              <a:t>嬌小尺寸，可放在意想不到的地方～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0" l="9236" r="7623" t="0"/>
          <a:stretch/>
        </p:blipFill>
        <p:spPr>
          <a:xfrm>
            <a:off x="443325" y="1964300"/>
            <a:ext cx="3830174" cy="305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4">
            <a:alphaModFix/>
          </a:blip>
          <a:srcRect b="0" l="12796" r="5955" t="0"/>
          <a:stretch/>
        </p:blipFill>
        <p:spPr>
          <a:xfrm>
            <a:off x="4533575" y="1964300"/>
            <a:ext cx="4167099" cy="30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規格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特點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相容nano 33 IoT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NBIoT台灣全頻段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CATM1速度更快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內建GPS可追蹤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內建電池充電迴路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內建六軸感測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075" y="0"/>
            <a:ext cx="61874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/>
          <p:nvPr/>
        </p:nvSpPr>
        <p:spPr>
          <a:xfrm>
            <a:off x="4432050" y="297650"/>
            <a:ext cx="16956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4411800" y="938925"/>
            <a:ext cx="1583700" cy="33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規格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MCU與Arduino NANO 33 IoT </a:t>
            </a:r>
            <a:r>
              <a:rPr lang="zh-TW"/>
              <a:t>同規格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USB為SAMD21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b="11645" l="0" r="0" t="0"/>
          <a:stretch/>
        </p:blipFill>
        <p:spPr>
          <a:xfrm>
            <a:off x="4445606" y="65000"/>
            <a:ext cx="445129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950" y="71100"/>
            <a:ext cx="7379150" cy="50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106728" y="3356238"/>
            <a:ext cx="1624700" cy="14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6201" y="3466925"/>
            <a:ext cx="1375824" cy="132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2"/>
          <p:cNvCxnSpPr/>
          <p:nvPr/>
        </p:nvCxnSpPr>
        <p:spPr>
          <a:xfrm flipH="1" rot="10800000">
            <a:off x="5498175" y="4218425"/>
            <a:ext cx="2207100" cy="377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22"/>
          <p:cNvCxnSpPr/>
          <p:nvPr/>
        </p:nvCxnSpPr>
        <p:spPr>
          <a:xfrm>
            <a:off x="1894600" y="4249475"/>
            <a:ext cx="1701900" cy="374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6" name="Google Shape;136;p22"/>
          <p:cNvSpPr txBox="1"/>
          <p:nvPr/>
        </p:nvSpPr>
        <p:spPr>
          <a:xfrm>
            <a:off x="5784950" y="310625"/>
            <a:ext cx="114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電源指示燈</a:t>
            </a:r>
            <a:endParaRPr/>
          </a:p>
        </p:txBody>
      </p:sp>
      <p:sp>
        <p:nvSpPr>
          <p:cNvPr id="137" name="Google Shape;137;p22"/>
          <p:cNvSpPr txBox="1"/>
          <p:nvPr/>
        </p:nvSpPr>
        <p:spPr>
          <a:xfrm>
            <a:off x="2462025" y="303025"/>
            <a:ext cx="114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充電指示燈</a:t>
            </a:r>
            <a:endParaRPr/>
          </a:p>
        </p:txBody>
      </p:sp>
      <p:sp>
        <p:nvSpPr>
          <p:cNvPr id="138" name="Google Shape;138;p22"/>
          <p:cNvSpPr txBox="1"/>
          <p:nvPr/>
        </p:nvSpPr>
        <p:spPr>
          <a:xfrm>
            <a:off x="5784950" y="583575"/>
            <a:ext cx="114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內建LED燈</a:t>
            </a:r>
            <a:endParaRPr/>
          </a:p>
        </p:txBody>
      </p:sp>
      <p:cxnSp>
        <p:nvCxnSpPr>
          <p:cNvPr id="139" name="Google Shape;139;p22"/>
          <p:cNvCxnSpPr/>
          <p:nvPr/>
        </p:nvCxnSpPr>
        <p:spPr>
          <a:xfrm flipH="1">
            <a:off x="5173850" y="522875"/>
            <a:ext cx="636000" cy="37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22"/>
          <p:cNvCxnSpPr>
            <a:stCxn id="138" idx="1"/>
          </p:cNvCxnSpPr>
          <p:nvPr/>
        </p:nvCxnSpPr>
        <p:spPr>
          <a:xfrm flipH="1">
            <a:off x="5223650" y="783675"/>
            <a:ext cx="561300" cy="3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22"/>
          <p:cNvCxnSpPr/>
          <p:nvPr/>
        </p:nvCxnSpPr>
        <p:spPr>
          <a:xfrm>
            <a:off x="3499600" y="494475"/>
            <a:ext cx="427500" cy="3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22"/>
          <p:cNvSpPr txBox="1"/>
          <p:nvPr/>
        </p:nvSpPr>
        <p:spPr>
          <a:xfrm>
            <a:off x="4107900" y="4168675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GPS,NBIoT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